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349" r:id="rId2"/>
    <p:sldId id="358" r:id="rId3"/>
    <p:sldId id="359" r:id="rId4"/>
    <p:sldId id="369" r:id="rId5"/>
    <p:sldId id="370" r:id="rId6"/>
    <p:sldId id="367" r:id="rId7"/>
    <p:sldId id="368" r:id="rId8"/>
    <p:sldId id="371" r:id="rId9"/>
    <p:sldId id="372" r:id="rId10"/>
  </p:sldIdLst>
  <p:sldSz cx="9144000" cy="5143500" type="screen16x9"/>
  <p:notesSz cx="9144000" cy="6858000"/>
  <p:embeddedFontLst>
    <p:embeddedFont>
      <p:font typeface="나눔스퀘어_ac ExtraBold" panose="020B0600000101010101" pitchFamily="50" charset="-127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Y헤드라인M" panose="02030600000101010101" pitchFamily="18" charset="-127"/>
      <p:regular r:id="rId17"/>
    </p:embeddedFont>
    <p:embeddedFont>
      <p:font typeface="나눔스퀘어_ac 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현대하모니 L" panose="020206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6BE"/>
    <a:srgbClr val="FBFBFB"/>
    <a:srgbClr val="151A1D"/>
    <a:srgbClr val="D8DADE"/>
    <a:srgbClr val="2A343A"/>
    <a:srgbClr val="96A9C7"/>
    <a:srgbClr val="BEC9DC"/>
    <a:srgbClr val="7890B6"/>
    <a:srgbClr val="9AACC9"/>
    <a:srgbClr val="EC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8" autoAdjust="0"/>
    <p:restoredTop sz="94660"/>
  </p:normalViewPr>
  <p:slideViewPr>
    <p:cSldViewPr>
      <p:cViewPr varScale="1">
        <p:scale>
          <a:sx n="147" d="100"/>
          <a:sy n="147" d="100"/>
        </p:scale>
        <p:origin x="792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2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2021. 12. 20 </a:t>
            </a:r>
          </a:p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박성환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에디로봇아카데미</a:t>
            </a:r>
            <a:r>
              <a:rPr lang="ko-KR" altLang="en-US" sz="3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 마스터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Lv2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과정</a:t>
            </a:r>
            <a:endParaRPr lang="ko-KR" altLang="en-US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539552" y="1052031"/>
            <a:ext cx="4656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-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전략</a:t>
            </a:r>
            <a:endParaRPr kumimoji="1" lang="en-US" altLang="ko-KR" sz="1200" dirty="0">
              <a:latin typeface="현대하모니 L" pitchFamily="18" charset="-127"/>
              <a:ea typeface="현대하모니 L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– Empty()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– Full()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– Set()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– Get()</a:t>
            </a:r>
          </a:p>
        </p:txBody>
      </p:sp>
    </p:spTree>
    <p:extLst>
      <p:ext uri="{BB962C8B-B14F-4D97-AF65-F5344CB8AC3E}">
        <p14:creationId xmlns:p14="http://schemas.microsoft.com/office/powerpoint/2010/main" val="135828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2400" dirty="0">
                <a:latin typeface="현대하모니 L" pitchFamily="18" charset="-127"/>
                <a:ea typeface="현대하모니 L" pitchFamily="18" charset="-127"/>
              </a:rPr>
              <a:t>- </a:t>
            </a:r>
            <a:r>
              <a:rPr kumimoji="1" lang="ko-KR" altLang="en-US" sz="2400" dirty="0">
                <a:latin typeface="현대하모니 L" pitchFamily="18" charset="-127"/>
                <a:ea typeface="현대하모니 L" pitchFamily="18" charset="-127"/>
              </a:rPr>
              <a:t>전략</a:t>
            </a:r>
            <a:endParaRPr kumimoji="1" lang="en-US" altLang="ko-KR" sz="24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539553" y="105958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To do ###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3FA25-8889-439B-A7EC-16F9EE27F5C4}"/>
              </a:ext>
            </a:extLst>
          </p:cNvPr>
          <p:cNvSpPr txBox="1"/>
          <p:nvPr/>
        </p:nvSpPr>
        <p:spPr>
          <a:xfrm>
            <a:off x="539553" y="1355800"/>
            <a:ext cx="3489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Full </a:t>
            </a:r>
            <a:r>
              <a:rPr lang="ko-KR" altLang="en-US" sz="800" dirty="0"/>
              <a:t>과 </a:t>
            </a:r>
            <a:r>
              <a:rPr lang="en-US" altLang="ko-KR" sz="800" dirty="0"/>
              <a:t>Empty</a:t>
            </a:r>
            <a:r>
              <a:rPr lang="ko-KR" altLang="en-US" sz="800" dirty="0"/>
              <a:t>를 어떻게 구별할 것인지</a:t>
            </a: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Head</a:t>
            </a:r>
            <a:r>
              <a:rPr lang="ko-KR" altLang="en-US" sz="800" dirty="0"/>
              <a:t> 와 </a:t>
            </a:r>
            <a:r>
              <a:rPr lang="en-US" altLang="ko-KR" sz="800" dirty="0"/>
              <a:t>Tail</a:t>
            </a:r>
            <a:r>
              <a:rPr lang="ko-KR" altLang="en-US" sz="800" dirty="0"/>
              <a:t>을 통해 어떻게 데이터를 읽고 </a:t>
            </a:r>
            <a:r>
              <a:rPr lang="ko-KR" altLang="en-US" sz="800" dirty="0" err="1"/>
              <a:t>쓸것인지</a:t>
            </a:r>
            <a:endParaRPr lang="en-US" altLang="ko-KR" sz="800" dirty="0"/>
          </a:p>
          <a:p>
            <a:pPr marL="685800" lvl="1" indent="-228600">
              <a:buFont typeface="+mj-ea"/>
              <a:buAutoNum type="circleNumDbPlain"/>
            </a:pPr>
            <a:r>
              <a:rPr lang="en-US" altLang="ko-KR" sz="800" dirty="0"/>
              <a:t>Head </a:t>
            </a:r>
            <a:r>
              <a:rPr lang="ko-KR" altLang="en-US" sz="800" dirty="0"/>
              <a:t>와 </a:t>
            </a:r>
            <a:r>
              <a:rPr lang="en-US" altLang="ko-KR" sz="800" dirty="0"/>
              <a:t>Tail</a:t>
            </a:r>
            <a:r>
              <a:rPr lang="ko-KR" altLang="en-US" sz="800" dirty="0"/>
              <a:t>을 포인터로 처리할지 </a:t>
            </a:r>
            <a:r>
              <a:rPr lang="en-US" altLang="ko-KR" sz="800" dirty="0"/>
              <a:t>index</a:t>
            </a:r>
            <a:r>
              <a:rPr lang="ko-KR" altLang="en-US" sz="800" dirty="0"/>
              <a:t>로 처리할지 고민하기</a:t>
            </a:r>
            <a:endParaRPr lang="en-US" altLang="ko-KR" sz="800" dirty="0"/>
          </a:p>
          <a:p>
            <a:pPr marL="685800" lvl="1" indent="-228600">
              <a:buFont typeface="+mj-ea"/>
              <a:buAutoNum type="circleNumDbPlain"/>
            </a:pP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800" dirty="0"/>
              <a:t>모든 상황 버퍼 시작과 끝 부분에서 예외 사항이 있는지 확인</a:t>
            </a: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800" dirty="0"/>
              <a:t>매번 다른 목적으로</a:t>
            </a:r>
            <a:r>
              <a:rPr lang="en-US" altLang="ko-KR" sz="800" dirty="0"/>
              <a:t> </a:t>
            </a:r>
            <a:r>
              <a:rPr lang="ko-KR" altLang="en-US" sz="800" dirty="0"/>
              <a:t>원형 큐를 생성해서 독립적으로 사용 가능하도록 함</a:t>
            </a:r>
            <a:endParaRPr lang="en-US" altLang="ko-KR" sz="800" dirty="0"/>
          </a:p>
          <a:p>
            <a:endParaRPr lang="en-US" altLang="ko-KR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0932D-DB00-4EE0-9207-11E5E3E62CD5}"/>
              </a:ext>
            </a:extLst>
          </p:cNvPr>
          <p:cNvSpPr txBox="1"/>
          <p:nvPr/>
        </p:nvSpPr>
        <p:spPr>
          <a:xfrm>
            <a:off x="4427984" y="108418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Strategy ###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EA950-1F59-452C-A5A9-A5CAF6922D29}"/>
              </a:ext>
            </a:extLst>
          </p:cNvPr>
          <p:cNvSpPr txBox="1"/>
          <p:nvPr/>
        </p:nvSpPr>
        <p:spPr>
          <a:xfrm>
            <a:off x="4427984" y="1350516"/>
            <a:ext cx="34894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Full : (Head + 1) == Tail </a:t>
            </a:r>
            <a:r>
              <a:rPr lang="ko-KR" altLang="en-US" sz="800" dirty="0"/>
              <a:t>인 경우</a:t>
            </a:r>
            <a:br>
              <a:rPr lang="en-US" altLang="ko-KR" sz="800" dirty="0"/>
            </a:br>
            <a:r>
              <a:rPr lang="en-US" altLang="ko-KR" sz="800" dirty="0"/>
              <a:t>Empty : Head == Tail </a:t>
            </a:r>
            <a:r>
              <a:rPr lang="ko-KR" altLang="en-US" sz="800" dirty="0"/>
              <a:t>인 경우 </a:t>
            </a:r>
            <a:br>
              <a:rPr lang="en-US" altLang="ko-KR" sz="800" dirty="0"/>
            </a:br>
            <a:r>
              <a:rPr lang="en-US" altLang="ko-KR" sz="800" dirty="0"/>
              <a:t>*Full </a:t>
            </a:r>
            <a:r>
              <a:rPr lang="ko-KR" altLang="en-US" sz="800" dirty="0"/>
              <a:t>같은 경우는 </a:t>
            </a:r>
            <a:r>
              <a:rPr lang="en-US" altLang="ko-KR" sz="800" dirty="0"/>
              <a:t>1</a:t>
            </a:r>
            <a:r>
              <a:rPr lang="ko-KR" altLang="en-US" sz="800" dirty="0"/>
              <a:t>개의 버퍼는 채우지 못하고 </a:t>
            </a:r>
            <a:r>
              <a:rPr lang="en-US" altLang="ko-KR" sz="800" dirty="0"/>
              <a:t>Full</a:t>
            </a:r>
            <a:r>
              <a:rPr lang="ko-KR" altLang="en-US" sz="800" dirty="0"/>
              <a:t>로 될 수 밖에 없음</a:t>
            </a:r>
            <a:br>
              <a:rPr lang="en-US" altLang="ko-KR" sz="800" dirty="0"/>
            </a:br>
            <a:r>
              <a:rPr lang="en-US" altLang="ko-KR" sz="800" dirty="0"/>
              <a:t>  </a:t>
            </a:r>
            <a:r>
              <a:rPr lang="ko-KR" altLang="en-US" sz="800" dirty="0"/>
              <a:t>원형 큐이기 때문에 한 개의 버퍼 정도는 </a:t>
            </a:r>
            <a:r>
              <a:rPr lang="en-US" altLang="ko-KR" sz="800" dirty="0"/>
              <a:t>Full </a:t>
            </a:r>
            <a:r>
              <a:rPr lang="ko-KR" altLang="en-US" sz="800" dirty="0"/>
              <a:t>구별용으로 쓰는데 지장 없음</a:t>
            </a: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800" dirty="0"/>
              <a:t>방법의 차이겠지만 포인터보다 </a:t>
            </a:r>
            <a:r>
              <a:rPr lang="en-US" altLang="ko-KR" sz="800" dirty="0"/>
              <a:t>index</a:t>
            </a:r>
            <a:r>
              <a:rPr lang="ko-KR" altLang="en-US" sz="800" dirty="0"/>
              <a:t>로 </a:t>
            </a:r>
            <a:r>
              <a:rPr lang="en-US" altLang="ko-KR" sz="800" dirty="0"/>
              <a:t>+1</a:t>
            </a:r>
            <a:r>
              <a:rPr lang="ko-KR" altLang="en-US" sz="800" dirty="0"/>
              <a:t>씩 증가하면서 읽고 쓰는게 코드구현상 더 깔끔하다고 느낌</a:t>
            </a:r>
            <a:endParaRPr lang="en-US" altLang="ko-KR" sz="800" dirty="0"/>
          </a:p>
          <a:p>
            <a:pPr marL="685800" lvl="1" indent="-228600">
              <a:buFont typeface="+mj-ea"/>
              <a:buAutoNum type="circleNumDbPlain"/>
            </a:pPr>
            <a:r>
              <a:rPr lang="en-US" altLang="ko-KR" sz="800" dirty="0"/>
              <a:t>Set </a:t>
            </a:r>
            <a:r>
              <a:rPr lang="ko-KR" altLang="en-US" sz="800" dirty="0"/>
              <a:t>명령으로 쓰면  </a:t>
            </a:r>
            <a:r>
              <a:rPr lang="en-US" altLang="ko-KR" sz="800" dirty="0"/>
              <a:t>Head = Head + 1</a:t>
            </a:r>
            <a:r>
              <a:rPr lang="ko-KR" altLang="en-US" sz="800" dirty="0"/>
              <a:t>로 이동 후 데이터 쓰기</a:t>
            </a:r>
            <a:br>
              <a:rPr lang="en-US" altLang="ko-KR" sz="800" dirty="0"/>
            </a:br>
            <a:r>
              <a:rPr lang="en-US" altLang="ko-KR" sz="800" dirty="0"/>
              <a:t>Get </a:t>
            </a:r>
            <a:r>
              <a:rPr lang="ko-KR" altLang="en-US" sz="800" dirty="0"/>
              <a:t>명령으로 읽으면 </a:t>
            </a:r>
            <a:r>
              <a:rPr lang="en-US" altLang="ko-KR" sz="800" dirty="0"/>
              <a:t>Tail = Tail + 1</a:t>
            </a:r>
            <a:r>
              <a:rPr lang="ko-KR" altLang="en-US" sz="800" dirty="0"/>
              <a:t>로 이동 후 읽기</a:t>
            </a: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1), 2), 3)</a:t>
            </a:r>
            <a:r>
              <a:rPr lang="ko-KR" altLang="en-US" sz="800" dirty="0"/>
              <a:t>의 조건이면 다른 예외조건 발생하지 않음</a:t>
            </a: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head,</a:t>
            </a:r>
            <a:r>
              <a:rPr lang="ko-KR" altLang="en-US" sz="800" dirty="0"/>
              <a:t> </a:t>
            </a:r>
            <a:r>
              <a:rPr lang="en-US" altLang="ko-KR" sz="800" dirty="0"/>
              <a:t>tail,</a:t>
            </a:r>
            <a:r>
              <a:rPr lang="ko-KR" altLang="en-US" sz="800" dirty="0"/>
              <a:t> </a:t>
            </a:r>
            <a:r>
              <a:rPr lang="en-US" altLang="ko-KR" sz="800" dirty="0" err="1"/>
              <a:t>buf</a:t>
            </a:r>
            <a:r>
              <a:rPr lang="ko-KR" altLang="en-US" sz="800" dirty="0"/>
              <a:t>는 </a:t>
            </a:r>
            <a:r>
              <a:rPr lang="ko-KR" altLang="en-US" sz="800" dirty="0" err="1"/>
              <a:t>한몸으로</a:t>
            </a:r>
            <a:r>
              <a:rPr lang="ko-KR" altLang="en-US" sz="800" dirty="0"/>
              <a:t> 독립적으로 필요하기 때문에 구조체로 묶어서 여러 변수 만들어 각각 사용 가능하도록 함</a:t>
            </a: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endParaRPr lang="en-US" altLang="ko-KR" sz="800" dirty="0">
              <a:effectLst/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607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2400" dirty="0">
                <a:latin typeface="현대하모니 L" pitchFamily="18" charset="-127"/>
                <a:ea typeface="현대하모니 L" pitchFamily="18" charset="-127"/>
              </a:rPr>
              <a:t>– Full()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539552" y="1059582"/>
            <a:ext cx="172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그림 예시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 ###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1197C5-DC1A-4CA5-8B72-2E1FB0D3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80597"/>
            <a:ext cx="3752494" cy="245711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B9561D2-19F1-463F-ADE3-E5BFFBA93FA2}"/>
              </a:ext>
            </a:extLst>
          </p:cNvPr>
          <p:cNvSpPr txBox="1"/>
          <p:nvPr/>
        </p:nvSpPr>
        <p:spPr>
          <a:xfrm>
            <a:off x="4427984" y="108418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코드 구현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 ###</a:t>
            </a:r>
          </a:p>
        </p:txBody>
      </p:sp>
      <p:pic>
        <p:nvPicPr>
          <p:cNvPr id="60" name="그림 59" descr="텍스트이(가) 표시된 사진&#10;&#10;자동 생성된 설명">
            <a:extLst>
              <a:ext uri="{FF2B5EF4-FFF2-40B4-BE49-F238E27FC236}">
                <a16:creationId xmlns:a16="http://schemas.microsoft.com/office/drawing/2014/main" id="{4CC2046C-FDF1-4B2E-8DE1-A1C54DCCA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29805"/>
            <a:ext cx="3572374" cy="133368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223469C-C56E-47D0-9ECD-23583F82B0DB}"/>
              </a:ext>
            </a:extLst>
          </p:cNvPr>
          <p:cNvSpPr txBox="1"/>
          <p:nvPr/>
        </p:nvSpPr>
        <p:spPr>
          <a:xfrm>
            <a:off x="4448317" y="3643815"/>
            <a:ext cx="34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Full </a:t>
            </a:r>
            <a:r>
              <a:rPr lang="ko-KR" altLang="en-US" sz="800" dirty="0"/>
              <a:t>체크</a:t>
            </a:r>
            <a:r>
              <a:rPr lang="en-US" altLang="ko-KR" sz="800" dirty="0"/>
              <a:t>, Head +1 ==</a:t>
            </a:r>
            <a:r>
              <a:rPr lang="ko-KR" altLang="en-US" sz="800" dirty="0"/>
              <a:t> </a:t>
            </a:r>
            <a:r>
              <a:rPr lang="en-US" altLang="ko-KR" sz="800" dirty="0"/>
              <a:t>Tail </a:t>
            </a:r>
            <a:r>
              <a:rPr lang="ko-KR" altLang="en-US" sz="800" dirty="0"/>
              <a:t>이면 </a:t>
            </a:r>
            <a:r>
              <a:rPr lang="en-US" altLang="ko-KR" sz="800" dirty="0"/>
              <a:t>Full</a:t>
            </a:r>
            <a:r>
              <a:rPr lang="ko-KR" altLang="en-US" sz="800" dirty="0"/>
              <a:t>로 </a:t>
            </a:r>
            <a:r>
              <a:rPr lang="en-US" altLang="ko-KR" sz="800" dirty="0"/>
              <a:t>return true;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Head + 1</a:t>
            </a:r>
            <a:r>
              <a:rPr lang="ko-KR" altLang="en-US" sz="800" dirty="0"/>
              <a:t>이 </a:t>
            </a:r>
            <a:r>
              <a:rPr lang="en-US" altLang="ko-KR" sz="800" dirty="0"/>
              <a:t>5</a:t>
            </a:r>
            <a:r>
              <a:rPr lang="ko-KR" altLang="en-US" sz="800" dirty="0"/>
              <a:t>개를 넘지 않도록</a:t>
            </a:r>
            <a:br>
              <a:rPr lang="en-US" altLang="ko-KR" sz="800" dirty="0"/>
            </a:br>
            <a:r>
              <a:rPr lang="en-US" altLang="ko-KR" sz="800" dirty="0"/>
              <a:t>(Head + 1)</a:t>
            </a:r>
            <a:r>
              <a:rPr lang="ko-KR" altLang="en-US" sz="800" dirty="0"/>
              <a:t> </a:t>
            </a:r>
            <a:r>
              <a:rPr lang="en-US" altLang="ko-KR" sz="800" dirty="0"/>
              <a:t>% (BUF_SIZ)</a:t>
            </a:r>
          </a:p>
          <a:p>
            <a:pPr marL="228600" indent="-228600">
              <a:buFont typeface="+mj-lt"/>
              <a:buAutoNum type="arabicParenR"/>
            </a:pPr>
            <a:r>
              <a:rPr lang="ko-KR" altLang="en-US" sz="800" dirty="0"/>
              <a:t>공백 하나를 두어서 </a:t>
            </a:r>
            <a:r>
              <a:rPr lang="en-US" altLang="ko-KR" sz="800" dirty="0"/>
              <a:t>Full </a:t>
            </a:r>
            <a:r>
              <a:rPr lang="ko-KR" altLang="en-US" sz="800" dirty="0"/>
              <a:t>상태를 구분하도록 함</a:t>
            </a:r>
            <a:br>
              <a:rPr lang="en-US" altLang="ko-KR" sz="800" dirty="0"/>
            </a:br>
            <a:endParaRPr lang="en-US" altLang="ko-KR" sz="800" dirty="0">
              <a:effectLst/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effectLst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FDFC57-5A92-4EBD-8632-947B86ECBE17}"/>
              </a:ext>
            </a:extLst>
          </p:cNvPr>
          <p:cNvSpPr txBox="1"/>
          <p:nvPr/>
        </p:nvSpPr>
        <p:spPr>
          <a:xfrm>
            <a:off x="4448317" y="329183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To do ###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CBA7D53-9AE4-4291-AADE-FF6E8DFBB3F4}"/>
              </a:ext>
            </a:extLst>
          </p:cNvPr>
          <p:cNvCxnSpPr>
            <a:cxnSpLocks/>
          </p:cNvCxnSpPr>
          <p:nvPr/>
        </p:nvCxnSpPr>
        <p:spPr>
          <a:xfrm>
            <a:off x="5074039" y="2078554"/>
            <a:ext cx="17281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2EF0000-2C5A-4F5B-B757-C322948CCBC5}"/>
              </a:ext>
            </a:extLst>
          </p:cNvPr>
          <p:cNvCxnSpPr>
            <a:cxnSpLocks/>
          </p:cNvCxnSpPr>
          <p:nvPr/>
        </p:nvCxnSpPr>
        <p:spPr>
          <a:xfrm>
            <a:off x="5076056" y="1923678"/>
            <a:ext cx="26642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129DB7-E55E-445E-9BD5-A10B3088E572}"/>
              </a:ext>
            </a:extLst>
          </p:cNvPr>
          <p:cNvSpPr txBox="1"/>
          <p:nvPr/>
        </p:nvSpPr>
        <p:spPr>
          <a:xfrm>
            <a:off x="6408204" y="1721638"/>
            <a:ext cx="283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1)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900AD9-B1A3-4E98-A4C0-76256E7E5B43}"/>
              </a:ext>
            </a:extLst>
          </p:cNvPr>
          <p:cNvSpPr txBox="1"/>
          <p:nvPr/>
        </p:nvSpPr>
        <p:spPr>
          <a:xfrm>
            <a:off x="5796136" y="2066639"/>
            <a:ext cx="283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2)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2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2400" dirty="0">
                <a:latin typeface="현대하모니 L" pitchFamily="18" charset="-127"/>
                <a:ea typeface="현대하모니 L" pitchFamily="18" charset="-127"/>
              </a:rPr>
              <a:t>– Empty()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539552" y="1059582"/>
            <a:ext cx="172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그림 예시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 ###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9561D2-19F1-463F-ADE3-E5BFFBA93FA2}"/>
              </a:ext>
            </a:extLst>
          </p:cNvPr>
          <p:cNvSpPr txBox="1"/>
          <p:nvPr/>
        </p:nvSpPr>
        <p:spPr>
          <a:xfrm>
            <a:off x="4427984" y="108418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코드 구현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 ###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23469C-C56E-47D0-9ECD-23583F82B0DB}"/>
              </a:ext>
            </a:extLst>
          </p:cNvPr>
          <p:cNvSpPr txBox="1"/>
          <p:nvPr/>
        </p:nvSpPr>
        <p:spPr>
          <a:xfrm>
            <a:off x="4448317" y="3643815"/>
            <a:ext cx="3489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Head </a:t>
            </a:r>
            <a:r>
              <a:rPr lang="ko-KR" altLang="en-US" sz="800" dirty="0"/>
              <a:t>와 </a:t>
            </a:r>
            <a:r>
              <a:rPr lang="en-US" altLang="ko-KR" sz="800" dirty="0"/>
              <a:t>Tail</a:t>
            </a:r>
            <a:r>
              <a:rPr lang="ko-KR" altLang="en-US" sz="800" dirty="0"/>
              <a:t>이 같으면 어떠한 조건 상황에도 </a:t>
            </a:r>
            <a:r>
              <a:rPr lang="en-US" altLang="ko-KR" sz="800" dirty="0"/>
              <a:t>Empty</a:t>
            </a:r>
            <a:r>
              <a:rPr lang="ko-KR" altLang="en-US" sz="800" dirty="0"/>
              <a:t>임</a:t>
            </a:r>
            <a:endParaRPr lang="en-US" altLang="ko-KR" sz="800" dirty="0">
              <a:effectLst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FDFC57-5A92-4EBD-8632-947B86ECBE17}"/>
              </a:ext>
            </a:extLst>
          </p:cNvPr>
          <p:cNvSpPr txBox="1"/>
          <p:nvPr/>
        </p:nvSpPr>
        <p:spPr>
          <a:xfrm>
            <a:off x="4448317" y="329183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To do ###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A7D56F-6211-4042-A880-ED1D7EF6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0597"/>
            <a:ext cx="3660993" cy="252558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F6E7270-B8B8-4E77-BCDD-62535C3E4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23" y="1499685"/>
            <a:ext cx="2676899" cy="1267002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BE27FF0-4DB7-46AA-B1AA-70656B697E2D}"/>
              </a:ext>
            </a:extLst>
          </p:cNvPr>
          <p:cNvCxnSpPr>
            <a:cxnSpLocks/>
          </p:cNvCxnSpPr>
          <p:nvPr/>
        </p:nvCxnSpPr>
        <p:spPr>
          <a:xfrm>
            <a:off x="5127937" y="2067694"/>
            <a:ext cx="18203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61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2400" dirty="0">
                <a:latin typeface="현대하모니 L" pitchFamily="18" charset="-127"/>
                <a:ea typeface="현대하모니 L" pitchFamily="18" charset="-127"/>
              </a:rPr>
              <a:t>– Set()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539552" y="1059582"/>
            <a:ext cx="172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그림 예시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 ###</a:t>
            </a:r>
          </a:p>
        </p:txBody>
      </p:sp>
      <p:pic>
        <p:nvPicPr>
          <p:cNvPr id="215" name="그림 214">
            <a:extLst>
              <a:ext uri="{FF2B5EF4-FFF2-40B4-BE49-F238E27FC236}">
                <a16:creationId xmlns:a16="http://schemas.microsoft.com/office/drawing/2014/main" id="{DD7C773A-5C20-44DB-94F8-6D55092E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10972"/>
            <a:ext cx="7596336" cy="20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6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2400" dirty="0">
                <a:latin typeface="현대하모니 L" pitchFamily="18" charset="-127"/>
                <a:ea typeface="현대하모니 L" pitchFamily="18" charset="-127"/>
              </a:rPr>
              <a:t>– Set()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539552" y="1059582"/>
            <a:ext cx="172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함수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CAF91CB-118B-4E6B-9A93-9DB82178A271}"/>
              </a:ext>
            </a:extLst>
          </p:cNvPr>
          <p:cNvSpPr txBox="1"/>
          <p:nvPr/>
        </p:nvSpPr>
        <p:spPr>
          <a:xfrm>
            <a:off x="539552" y="372318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To do ###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9DCE75F-86E3-42F3-B2FF-0DE218DE5BD4}"/>
              </a:ext>
            </a:extLst>
          </p:cNvPr>
          <p:cNvSpPr txBox="1"/>
          <p:nvPr/>
        </p:nvSpPr>
        <p:spPr>
          <a:xfrm>
            <a:off x="555374" y="4002085"/>
            <a:ext cx="34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Full </a:t>
            </a:r>
            <a:r>
              <a:rPr lang="ko-KR" altLang="en-US" sz="800" dirty="0"/>
              <a:t>체크</a:t>
            </a:r>
            <a:r>
              <a:rPr lang="en-US" altLang="ko-KR" sz="800" dirty="0"/>
              <a:t>, Full</a:t>
            </a:r>
            <a:r>
              <a:rPr lang="ko-KR" altLang="en-US" sz="800" dirty="0"/>
              <a:t>이면  더 이상 쓰지 않고 </a:t>
            </a:r>
            <a:r>
              <a:rPr lang="en-US" altLang="ko-KR" sz="800" dirty="0"/>
              <a:t>return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Head = Head + 1</a:t>
            </a:r>
            <a:r>
              <a:rPr lang="ko-KR" altLang="en-US" sz="800" dirty="0"/>
              <a:t>로 이동 후</a:t>
            </a:r>
            <a:r>
              <a:rPr lang="en-US" altLang="ko-KR" sz="800" dirty="0"/>
              <a:t>,</a:t>
            </a:r>
            <a:r>
              <a:rPr lang="ko-KR" altLang="en-US" sz="800" dirty="0"/>
              <a:t> 데이터 쓰기</a:t>
            </a: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r>
              <a:rPr lang="en-US" altLang="ko-KR" sz="800" dirty="0" err="1"/>
              <a:t>rinQ</a:t>
            </a:r>
            <a:r>
              <a:rPr lang="en-US" altLang="ko-KR" sz="800" dirty="0"/>
              <a:t> </a:t>
            </a:r>
            <a:r>
              <a:rPr lang="ko-KR" altLang="en-US" sz="800" dirty="0"/>
              <a:t>버퍼 사이즈가 </a:t>
            </a:r>
            <a:r>
              <a:rPr lang="en-US" altLang="ko-KR" sz="800" dirty="0"/>
              <a:t>5</a:t>
            </a:r>
            <a:r>
              <a:rPr lang="ko-KR" altLang="en-US" sz="800" dirty="0"/>
              <a:t>개이면 </a:t>
            </a:r>
            <a:r>
              <a:rPr lang="en-US" altLang="ko-KR" sz="800" dirty="0"/>
              <a:t>head</a:t>
            </a:r>
            <a:r>
              <a:rPr lang="ko-KR" altLang="en-US" sz="800" dirty="0"/>
              <a:t>가 증가하면서 </a:t>
            </a:r>
            <a:r>
              <a:rPr lang="en-US" altLang="ko-KR" sz="800" dirty="0"/>
              <a:t>5</a:t>
            </a:r>
            <a:r>
              <a:rPr lang="ko-KR" altLang="en-US" sz="800" dirty="0"/>
              <a:t>가 넘지 않도록</a:t>
            </a:r>
            <a:br>
              <a:rPr lang="en-US" altLang="ko-KR" sz="800" dirty="0"/>
            </a:br>
            <a:r>
              <a:rPr lang="en-US" altLang="ko-KR" sz="800" dirty="0"/>
              <a:t>Head = (Head + 1)</a:t>
            </a:r>
            <a:r>
              <a:rPr lang="ko-KR" altLang="en-US" sz="800" dirty="0"/>
              <a:t> </a:t>
            </a:r>
            <a:r>
              <a:rPr lang="en-US" altLang="ko-KR" sz="800" dirty="0"/>
              <a:t>% (BUF_SIZ)</a:t>
            </a:r>
            <a:br>
              <a:rPr lang="en-US" altLang="ko-KR" sz="800" dirty="0"/>
            </a:br>
            <a:endParaRPr lang="en-US" altLang="ko-KR" sz="800" dirty="0">
              <a:effectLst/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effectLst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52ECAA-A3EE-448B-8BDA-31A6E2584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2" y="1620691"/>
            <a:ext cx="3768846" cy="153949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58D2849-F6FF-426D-AD54-F4E357129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64" y="1620691"/>
            <a:ext cx="3135059" cy="199720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B828A9-E247-406C-AAB3-2EABB055B404}"/>
              </a:ext>
            </a:extLst>
          </p:cNvPr>
          <p:cNvSpPr/>
          <p:nvPr/>
        </p:nvSpPr>
        <p:spPr>
          <a:xfrm>
            <a:off x="7355563" y="1609353"/>
            <a:ext cx="54006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C1EF4-D5ED-43CF-B77C-B54BEE58790E}"/>
              </a:ext>
            </a:extLst>
          </p:cNvPr>
          <p:cNvSpPr txBox="1"/>
          <p:nvPr/>
        </p:nvSpPr>
        <p:spPr>
          <a:xfrm>
            <a:off x="7164288" y="1809377"/>
            <a:ext cx="7982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size</a:t>
            </a:r>
            <a:r>
              <a:rPr lang="ko-KR" altLang="en-US" sz="800" dirty="0">
                <a:solidFill>
                  <a:srgbClr val="FFFF00"/>
                </a:solidFill>
              </a:rPr>
              <a:t> 만큼 </a:t>
            </a:r>
            <a:r>
              <a:rPr lang="en-US" altLang="ko-KR" sz="800" dirty="0">
                <a:solidFill>
                  <a:srgbClr val="FFFF00"/>
                </a:solidFill>
              </a:rPr>
              <a:t>set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8D35B-DEE9-4C1C-BBAA-5BCBA3197F29}"/>
              </a:ext>
            </a:extLst>
          </p:cNvPr>
          <p:cNvSpPr txBox="1"/>
          <p:nvPr/>
        </p:nvSpPr>
        <p:spPr>
          <a:xfrm>
            <a:off x="1707860" y="1766140"/>
            <a:ext cx="283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1)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F6032D8-2E9E-4C69-9307-8181142AA4B9}"/>
              </a:ext>
            </a:extLst>
          </p:cNvPr>
          <p:cNvCxnSpPr/>
          <p:nvPr/>
        </p:nvCxnSpPr>
        <p:spPr>
          <a:xfrm>
            <a:off x="1043608" y="2037398"/>
            <a:ext cx="1080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429C31-76E2-4FBD-8EE9-6C304A217E29}"/>
              </a:ext>
            </a:extLst>
          </p:cNvPr>
          <p:cNvSpPr txBox="1"/>
          <p:nvPr/>
        </p:nvSpPr>
        <p:spPr>
          <a:xfrm>
            <a:off x="2136673" y="2404156"/>
            <a:ext cx="393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2),3) 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84459C1-4182-471D-8279-93F761A1B1C7}"/>
              </a:ext>
            </a:extLst>
          </p:cNvPr>
          <p:cNvCxnSpPr>
            <a:cxnSpLocks/>
          </p:cNvCxnSpPr>
          <p:nvPr/>
        </p:nvCxnSpPr>
        <p:spPr>
          <a:xfrm>
            <a:off x="1529662" y="2715766"/>
            <a:ext cx="11881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F75DD2-7A36-41EE-80C2-CA19D1F6F557}"/>
              </a:ext>
            </a:extLst>
          </p:cNvPr>
          <p:cNvSpPr txBox="1"/>
          <p:nvPr/>
        </p:nvSpPr>
        <p:spPr>
          <a:xfrm>
            <a:off x="5796136" y="2365145"/>
            <a:ext cx="283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1)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1EE88F-F616-4A03-A7D6-846E1C5921A6}"/>
              </a:ext>
            </a:extLst>
          </p:cNvPr>
          <p:cNvCxnSpPr/>
          <p:nvPr/>
        </p:nvCxnSpPr>
        <p:spPr>
          <a:xfrm>
            <a:off x="5398075" y="2713598"/>
            <a:ext cx="1080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D0AFFF-E34F-43DD-92D5-84CB4F24E515}"/>
              </a:ext>
            </a:extLst>
          </p:cNvPr>
          <p:cNvSpPr/>
          <p:nvPr/>
        </p:nvSpPr>
        <p:spPr>
          <a:xfrm>
            <a:off x="5220072" y="3160181"/>
            <a:ext cx="151216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557965-3BF6-479A-A0B7-AA20377C7439}"/>
              </a:ext>
            </a:extLst>
          </p:cNvPr>
          <p:cNvSpPr txBox="1"/>
          <p:nvPr/>
        </p:nvSpPr>
        <p:spPr>
          <a:xfrm>
            <a:off x="2544259" y="1593933"/>
            <a:ext cx="515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1</a:t>
            </a:r>
            <a:r>
              <a:rPr lang="ko-KR" altLang="en-US" sz="800" dirty="0">
                <a:solidFill>
                  <a:srgbClr val="FFFF00"/>
                </a:solidFill>
              </a:rPr>
              <a:t>회 </a:t>
            </a:r>
            <a:r>
              <a:rPr lang="en-US" altLang="ko-KR" sz="800" dirty="0">
                <a:solidFill>
                  <a:srgbClr val="FFFF00"/>
                </a:solidFill>
              </a:rPr>
              <a:t>set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12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2400" dirty="0">
                <a:latin typeface="현대하모니 L" pitchFamily="18" charset="-127"/>
                <a:ea typeface="현대하모니 L" pitchFamily="18" charset="-127"/>
              </a:rPr>
              <a:t>– Get()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539552" y="1059582"/>
            <a:ext cx="172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그림 예시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 ###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E33E58-DE63-43E3-B941-D1DAE370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497887"/>
            <a:ext cx="8100392" cy="21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0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3536419-B8BD-4140-A00F-27244BD0C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69" y="1420312"/>
            <a:ext cx="2770526" cy="2447582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114CF49-703D-4968-851E-13B63FE06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66" y="1420312"/>
            <a:ext cx="2970279" cy="2231557"/>
          </a:xfrm>
          <a:prstGeom prst="rect">
            <a:avLst/>
          </a:prstGeom>
        </p:spPr>
      </p:pic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현대하모니 L" pitchFamily="18" charset="-127"/>
                <a:ea typeface="현대하모니 L" pitchFamily="18" charset="-127"/>
              </a:rPr>
              <a:t>원형 큐 </a:t>
            </a:r>
            <a:r>
              <a:rPr kumimoji="1" lang="en-US" altLang="ko-KR" sz="2400" dirty="0">
                <a:latin typeface="현대하모니 L" pitchFamily="18" charset="-127"/>
                <a:ea typeface="현대하모니 L" pitchFamily="18" charset="-127"/>
              </a:rPr>
              <a:t>– Get()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539552" y="1059582"/>
            <a:ext cx="172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함수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CAF91CB-118B-4E6B-9A93-9DB82178A271}"/>
              </a:ext>
            </a:extLst>
          </p:cNvPr>
          <p:cNvSpPr txBox="1"/>
          <p:nvPr/>
        </p:nvSpPr>
        <p:spPr>
          <a:xfrm>
            <a:off x="539552" y="372318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### To do ###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9DCE75F-86E3-42F3-B2FF-0DE218DE5BD4}"/>
              </a:ext>
            </a:extLst>
          </p:cNvPr>
          <p:cNvSpPr txBox="1"/>
          <p:nvPr/>
        </p:nvSpPr>
        <p:spPr>
          <a:xfrm>
            <a:off x="555374" y="4002085"/>
            <a:ext cx="34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Empty </a:t>
            </a:r>
            <a:r>
              <a:rPr lang="ko-KR" altLang="en-US" sz="800" dirty="0"/>
              <a:t>체크</a:t>
            </a:r>
            <a:r>
              <a:rPr lang="en-US" altLang="ko-KR" sz="800" dirty="0"/>
              <a:t>,  Empty</a:t>
            </a:r>
            <a:r>
              <a:rPr lang="ko-KR" altLang="en-US" sz="800" dirty="0"/>
              <a:t> 이면  더 이상 읽지 않고 </a:t>
            </a:r>
            <a:r>
              <a:rPr lang="en-US" altLang="ko-KR" sz="800" dirty="0"/>
              <a:t>return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800" dirty="0"/>
              <a:t>Tail = Tail + 1</a:t>
            </a:r>
            <a:r>
              <a:rPr lang="ko-KR" altLang="en-US" sz="800" dirty="0"/>
              <a:t>로 이동 후</a:t>
            </a:r>
            <a:r>
              <a:rPr lang="en-US" altLang="ko-KR" sz="800" dirty="0"/>
              <a:t>,</a:t>
            </a:r>
            <a:r>
              <a:rPr lang="ko-KR" altLang="en-US" sz="800" dirty="0"/>
              <a:t> 데이터 읽기</a:t>
            </a:r>
            <a:endParaRPr lang="en-US" altLang="ko-KR" sz="800" dirty="0"/>
          </a:p>
          <a:p>
            <a:pPr marL="228600" indent="-228600">
              <a:buFont typeface="+mj-lt"/>
              <a:buAutoNum type="arabicParenR"/>
            </a:pPr>
            <a:r>
              <a:rPr lang="en-US" altLang="ko-KR" sz="800" dirty="0" err="1"/>
              <a:t>rinQ</a:t>
            </a:r>
            <a:r>
              <a:rPr lang="en-US" altLang="ko-KR" sz="800" dirty="0"/>
              <a:t> </a:t>
            </a:r>
            <a:r>
              <a:rPr lang="ko-KR" altLang="en-US" sz="800" dirty="0"/>
              <a:t>버퍼 사이즈가 </a:t>
            </a:r>
            <a:r>
              <a:rPr lang="en-US" altLang="ko-KR" sz="800" dirty="0"/>
              <a:t>5</a:t>
            </a:r>
            <a:r>
              <a:rPr lang="ko-KR" altLang="en-US" sz="800" dirty="0"/>
              <a:t>개이면 </a:t>
            </a:r>
            <a:r>
              <a:rPr lang="en-US" altLang="ko-KR" sz="800" dirty="0"/>
              <a:t>Tail</a:t>
            </a:r>
            <a:r>
              <a:rPr lang="ko-KR" altLang="en-US" sz="800" dirty="0"/>
              <a:t>이 증가하면서 </a:t>
            </a:r>
            <a:r>
              <a:rPr lang="en-US" altLang="ko-KR" sz="800" dirty="0"/>
              <a:t>5</a:t>
            </a:r>
            <a:r>
              <a:rPr lang="ko-KR" altLang="en-US" sz="800" dirty="0"/>
              <a:t>가 넘지 않도록</a:t>
            </a:r>
            <a:br>
              <a:rPr lang="en-US" altLang="ko-KR" sz="800" dirty="0"/>
            </a:br>
            <a:r>
              <a:rPr lang="en-US" altLang="ko-KR" sz="800" dirty="0"/>
              <a:t>Tail = (Tail + 1)</a:t>
            </a:r>
            <a:r>
              <a:rPr lang="ko-KR" altLang="en-US" sz="800" dirty="0"/>
              <a:t> </a:t>
            </a:r>
            <a:r>
              <a:rPr lang="en-US" altLang="ko-KR" sz="800" dirty="0"/>
              <a:t>% (BUF_SIZ)</a:t>
            </a:r>
            <a:br>
              <a:rPr lang="en-US" altLang="ko-KR" sz="800" dirty="0"/>
            </a:br>
            <a:endParaRPr lang="en-US" altLang="ko-KR" sz="800" dirty="0">
              <a:effectLst/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effectLst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B828A9-E247-406C-AAB3-2EABB055B404}"/>
              </a:ext>
            </a:extLst>
          </p:cNvPr>
          <p:cNvSpPr/>
          <p:nvPr/>
        </p:nvSpPr>
        <p:spPr>
          <a:xfrm>
            <a:off x="6630691" y="1399454"/>
            <a:ext cx="54006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C1EF4-D5ED-43CF-B77C-B54BEE58790E}"/>
              </a:ext>
            </a:extLst>
          </p:cNvPr>
          <p:cNvSpPr txBox="1"/>
          <p:nvPr/>
        </p:nvSpPr>
        <p:spPr>
          <a:xfrm>
            <a:off x="6532271" y="1615478"/>
            <a:ext cx="7982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size</a:t>
            </a:r>
            <a:r>
              <a:rPr lang="ko-KR" altLang="en-US" sz="800" dirty="0">
                <a:solidFill>
                  <a:srgbClr val="FFFF00"/>
                </a:solidFill>
              </a:rPr>
              <a:t> 만큼 </a:t>
            </a:r>
            <a:r>
              <a:rPr lang="en-US" altLang="ko-KR" sz="800" dirty="0">
                <a:solidFill>
                  <a:srgbClr val="FFFF00"/>
                </a:solidFill>
              </a:rPr>
              <a:t>get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8D35B-DEE9-4C1C-BBAA-5BCBA3197F29}"/>
              </a:ext>
            </a:extLst>
          </p:cNvPr>
          <p:cNvSpPr txBox="1"/>
          <p:nvPr/>
        </p:nvSpPr>
        <p:spPr>
          <a:xfrm>
            <a:off x="1898703" y="1888599"/>
            <a:ext cx="283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1)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F6032D8-2E9E-4C69-9307-8181142AA4B9}"/>
              </a:ext>
            </a:extLst>
          </p:cNvPr>
          <p:cNvCxnSpPr>
            <a:cxnSpLocks/>
          </p:cNvCxnSpPr>
          <p:nvPr/>
        </p:nvCxnSpPr>
        <p:spPr>
          <a:xfrm>
            <a:off x="1155149" y="2139702"/>
            <a:ext cx="11791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429C31-76E2-4FBD-8EE9-6C304A217E29}"/>
              </a:ext>
            </a:extLst>
          </p:cNvPr>
          <p:cNvSpPr txBox="1"/>
          <p:nvPr/>
        </p:nvSpPr>
        <p:spPr>
          <a:xfrm>
            <a:off x="2182702" y="2521468"/>
            <a:ext cx="393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2),3) 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84459C1-4182-471D-8279-93F761A1B1C7}"/>
              </a:ext>
            </a:extLst>
          </p:cNvPr>
          <p:cNvCxnSpPr>
            <a:cxnSpLocks/>
          </p:cNvCxnSpPr>
          <p:nvPr/>
        </p:nvCxnSpPr>
        <p:spPr>
          <a:xfrm>
            <a:off x="1641203" y="2715766"/>
            <a:ext cx="13861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F75DD2-7A36-41EE-80C2-CA19D1F6F557}"/>
              </a:ext>
            </a:extLst>
          </p:cNvPr>
          <p:cNvSpPr txBox="1"/>
          <p:nvPr/>
        </p:nvSpPr>
        <p:spPr>
          <a:xfrm>
            <a:off x="5691333" y="2233397"/>
            <a:ext cx="283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1)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1EE88F-F616-4A03-A7D6-846E1C5921A6}"/>
              </a:ext>
            </a:extLst>
          </p:cNvPr>
          <p:cNvCxnSpPr>
            <a:cxnSpLocks/>
          </p:cNvCxnSpPr>
          <p:nvPr/>
        </p:nvCxnSpPr>
        <p:spPr>
          <a:xfrm>
            <a:off x="5293272" y="2571750"/>
            <a:ext cx="13374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D0AFFF-E34F-43DD-92D5-84CB4F24E515}"/>
              </a:ext>
            </a:extLst>
          </p:cNvPr>
          <p:cNvSpPr/>
          <p:nvPr/>
        </p:nvSpPr>
        <p:spPr>
          <a:xfrm>
            <a:off x="5077248" y="3185118"/>
            <a:ext cx="151216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557965-3BF6-479A-A0B7-AA20377C7439}"/>
              </a:ext>
            </a:extLst>
          </p:cNvPr>
          <p:cNvSpPr txBox="1"/>
          <p:nvPr/>
        </p:nvSpPr>
        <p:spPr>
          <a:xfrm>
            <a:off x="2153830" y="1390325"/>
            <a:ext cx="515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1</a:t>
            </a:r>
            <a:r>
              <a:rPr lang="ko-KR" altLang="en-US" sz="800" dirty="0">
                <a:solidFill>
                  <a:srgbClr val="FFFF00"/>
                </a:solidFill>
              </a:rPr>
              <a:t>회 </a:t>
            </a:r>
            <a:r>
              <a:rPr lang="en-US" altLang="ko-KR" sz="800" dirty="0">
                <a:solidFill>
                  <a:srgbClr val="FFFF00"/>
                </a:solidFill>
              </a:rPr>
              <a:t>get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79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3892</TotalTime>
  <Words>473</Words>
  <Application>Microsoft Office PowerPoint</Application>
  <PresentationFormat>화면 슬라이드 쇼(16:9)</PresentationFormat>
  <Paragraphs>70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현대하모니 L</vt:lpstr>
      <vt:lpstr>나눔스퀘어_ac ExtraBold</vt:lpstr>
      <vt:lpstr>Calibri</vt:lpstr>
      <vt:lpstr>맑은 고딕</vt:lpstr>
      <vt:lpstr>HY헤드라인M</vt:lpstr>
      <vt:lpstr>나눔스퀘어_ac Bold</vt:lpstr>
      <vt:lpstr>Arial</vt:lpstr>
      <vt:lpstr>Office 테마</vt:lpstr>
      <vt:lpstr>PowerPoint 프레젠테이션</vt:lpstr>
      <vt:lpstr>CONTENTS</vt:lpstr>
      <vt:lpstr>원형 큐 - 전략</vt:lpstr>
      <vt:lpstr>원형 큐 – Full()</vt:lpstr>
      <vt:lpstr>원형 큐 – Empty()</vt:lpstr>
      <vt:lpstr>원형 큐 – Set()</vt:lpstr>
      <vt:lpstr>원형 큐 – Set()</vt:lpstr>
      <vt:lpstr>원형 큐 – Get()</vt:lpstr>
      <vt:lpstr>원형 큐 – Get()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박성환B (Seonghwan Park)</cp:lastModifiedBy>
  <cp:revision>658</cp:revision>
  <dcterms:created xsi:type="dcterms:W3CDTF">2017-06-01T00:33:53Z</dcterms:created>
  <dcterms:modified xsi:type="dcterms:W3CDTF">2021-12-20T06:23:58Z</dcterms:modified>
</cp:coreProperties>
</file>